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2"/>
  </p:notesMasterIdLst>
  <p:sldIdLst>
    <p:sldId id="278" r:id="rId5"/>
    <p:sldId id="279" r:id="rId6"/>
    <p:sldId id="282" r:id="rId7"/>
    <p:sldId id="283" r:id="rId8"/>
    <p:sldId id="281" r:id="rId9"/>
    <p:sldId id="284" r:id="rId10"/>
    <p:sldId id="28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19" autoAdjust="0"/>
  </p:normalViewPr>
  <p:slideViewPr>
    <p:cSldViewPr snapToGrid="0">
      <p:cViewPr varScale="1">
        <p:scale>
          <a:sx n="115" d="100"/>
          <a:sy n="115" d="100"/>
        </p:scale>
        <p:origin x="1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96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402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96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5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5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8/12/2020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notesSlide" Target="../notesSlides/notesSlide4.xml"/><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g"/><Relationship Id="rId2" Type="http://schemas.openxmlformats.org/officeDocument/2006/relationships/slideLayout" Target="../slideLayouts/slideLayout2.xml"/><Relationship Id="rId16" Type="http://schemas.openxmlformats.org/officeDocument/2006/relationships/image" Target="../media/image25.jpg"/><Relationship Id="rId1" Type="http://schemas.openxmlformats.org/officeDocument/2006/relationships/themeOverride" Target="../theme/themeOverride5.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8.jpeg"/><Relationship Id="rId15" Type="http://schemas.openxmlformats.org/officeDocument/2006/relationships/image" Target="../media/image24.jpg"/><Relationship Id="rId10" Type="http://schemas.openxmlformats.org/officeDocument/2006/relationships/image" Target="../media/image19.png"/><Relationship Id="rId4" Type="http://schemas.openxmlformats.org/officeDocument/2006/relationships/image" Target="../media/image1.jpeg"/><Relationship Id="rId9" Type="http://schemas.openxmlformats.org/officeDocument/2006/relationships/image" Target="../media/image18.jp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6.png"/><Relationship Id="rId4" Type="http://schemas.openxmlformats.org/officeDocument/2006/relationships/image" Target="../media/image1.jpe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6.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My Spotify Listening Data </a:t>
            </a:r>
            <a:br>
              <a:rPr lang="en-US" sz="4000" dirty="0"/>
            </a:br>
            <a:br>
              <a:rPr lang="en-US" sz="4000" dirty="0"/>
            </a:br>
            <a:r>
              <a:rPr lang="en-US" sz="1800" dirty="0"/>
              <a:t>(August 2019 – July 2020)</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Kalin Malchev</a:t>
            </a:r>
          </a:p>
        </p:txBody>
      </p:sp>
      <p:pic>
        <p:nvPicPr>
          <p:cNvPr id="4" name="Picture 3">
            <a:extLst>
              <a:ext uri="{FF2B5EF4-FFF2-40B4-BE49-F238E27FC236}">
                <a16:creationId xmlns:a16="http://schemas.microsoft.com/office/drawing/2014/main" id="{C2F4CA48-C26A-402D-B2E4-D766F78BFC21}"/>
              </a:ext>
            </a:extLst>
          </p:cNvPr>
          <p:cNvPicPr>
            <a:picLocks noChangeAspect="1"/>
          </p:cNvPicPr>
          <p:nvPr/>
        </p:nvPicPr>
        <p:blipFill>
          <a:blip r:embed="rId5"/>
          <a:stretch>
            <a:fillRect/>
          </a:stretch>
        </p:blipFill>
        <p:spPr>
          <a:xfrm>
            <a:off x="181566" y="1774078"/>
            <a:ext cx="6734175" cy="3324225"/>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226583"/>
            <a:ext cx="4538124" cy="970450"/>
          </a:xfrm>
        </p:spPr>
        <p:txBody>
          <a:bodyPr anchor="b">
            <a:normAutofit fontScale="90000"/>
          </a:bodyPr>
          <a:lstStyle/>
          <a:p>
            <a:pPr algn="l"/>
            <a:r>
              <a:rPr lang="en-US" sz="4000" dirty="0"/>
              <a:t>How Much Do I Listen? (Hours)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586432" y="1302012"/>
            <a:ext cx="5047064" cy="5434384"/>
          </a:xfrm>
        </p:spPr>
        <p:txBody>
          <a:bodyPr anchor="t">
            <a:normAutofit fontScale="62500" lnSpcReduction="20000"/>
          </a:bodyPr>
          <a:lstStyle/>
          <a:p>
            <a:r>
              <a:rPr lang="en-US" sz="2400" dirty="0"/>
              <a:t>Total Time in the past year: 2001h</a:t>
            </a:r>
          </a:p>
          <a:p>
            <a:r>
              <a:rPr lang="en-US" sz="2400" dirty="0"/>
              <a:t>Average per day: 5h 29m</a:t>
            </a:r>
            <a:br>
              <a:rPr lang="en-US" sz="2400" dirty="0"/>
            </a:br>
            <a:endParaRPr lang="en-US" sz="2400" dirty="0"/>
          </a:p>
          <a:p>
            <a:r>
              <a:rPr lang="en-US" sz="2400" dirty="0"/>
              <a:t>Hours Per month:</a:t>
            </a:r>
          </a:p>
          <a:p>
            <a:pPr marL="36900" indent="0">
              <a:buNone/>
            </a:pPr>
            <a:r>
              <a:rPr lang="en-US" sz="2400" dirty="0"/>
              <a:t>August          132.85</a:t>
            </a:r>
          </a:p>
          <a:p>
            <a:pPr marL="36900" indent="0">
              <a:buNone/>
            </a:pPr>
            <a:r>
              <a:rPr lang="en-US" sz="2400" dirty="0"/>
              <a:t>September    143.42</a:t>
            </a:r>
          </a:p>
          <a:p>
            <a:pPr marL="36900" indent="0">
              <a:buNone/>
            </a:pPr>
            <a:r>
              <a:rPr lang="en-US" sz="2400" dirty="0"/>
              <a:t>October        130.31</a:t>
            </a:r>
          </a:p>
          <a:p>
            <a:pPr marL="36900" indent="0">
              <a:buNone/>
            </a:pPr>
            <a:r>
              <a:rPr lang="en-US" sz="2400" dirty="0"/>
              <a:t>November     129.30</a:t>
            </a:r>
          </a:p>
          <a:p>
            <a:pPr marL="36900" indent="0">
              <a:buNone/>
            </a:pPr>
            <a:r>
              <a:rPr lang="en-US" sz="2400" dirty="0"/>
              <a:t>December      93.12 </a:t>
            </a:r>
          </a:p>
          <a:p>
            <a:pPr marL="36900" indent="0">
              <a:buNone/>
            </a:pPr>
            <a:r>
              <a:rPr lang="en-US" sz="2400" dirty="0"/>
              <a:t>January          133.82</a:t>
            </a:r>
          </a:p>
          <a:p>
            <a:pPr marL="36900" indent="0">
              <a:buNone/>
            </a:pPr>
            <a:r>
              <a:rPr lang="en-US" sz="2400" dirty="0"/>
              <a:t>February        202.11</a:t>
            </a:r>
          </a:p>
          <a:p>
            <a:pPr marL="36900" indent="0">
              <a:buNone/>
            </a:pPr>
            <a:r>
              <a:rPr lang="en-US" sz="2400" dirty="0"/>
              <a:t>March            244.85</a:t>
            </a:r>
          </a:p>
          <a:p>
            <a:pPr marL="36900" indent="0">
              <a:buNone/>
            </a:pPr>
            <a:r>
              <a:rPr lang="en-US" sz="2400" dirty="0"/>
              <a:t>April              246.96</a:t>
            </a:r>
          </a:p>
          <a:p>
            <a:pPr marL="36900" indent="0">
              <a:buNone/>
            </a:pPr>
            <a:r>
              <a:rPr lang="en-US" sz="2400" dirty="0"/>
              <a:t>May               167.23</a:t>
            </a:r>
          </a:p>
          <a:p>
            <a:pPr marL="36900" indent="0">
              <a:buNone/>
            </a:pPr>
            <a:r>
              <a:rPr lang="en-US" sz="2400" dirty="0"/>
              <a:t>June              190.49</a:t>
            </a:r>
          </a:p>
          <a:p>
            <a:pPr marL="36900" indent="0">
              <a:buNone/>
            </a:pPr>
            <a:r>
              <a:rPr lang="en-US" sz="2400" dirty="0"/>
              <a:t>July               186.43</a:t>
            </a:r>
          </a:p>
        </p:txBody>
      </p:sp>
      <p:pic>
        <p:nvPicPr>
          <p:cNvPr id="6" name="Picture 5" descr="A picture containing fence&#10;&#10;Description automatically generated">
            <a:extLst>
              <a:ext uri="{FF2B5EF4-FFF2-40B4-BE49-F238E27FC236}">
                <a16:creationId xmlns:a16="http://schemas.microsoft.com/office/drawing/2014/main" id="{00A07E1F-7C49-4A0D-A10D-969713508E15}"/>
              </a:ext>
            </a:extLst>
          </p:cNvPr>
          <p:cNvPicPr>
            <a:picLocks noChangeAspect="1"/>
          </p:cNvPicPr>
          <p:nvPr/>
        </p:nvPicPr>
        <p:blipFill>
          <a:blip r:embed="rId7"/>
          <a:stretch>
            <a:fillRect/>
          </a:stretch>
        </p:blipFill>
        <p:spPr>
          <a:xfrm>
            <a:off x="67089" y="115607"/>
            <a:ext cx="5868204" cy="4188636"/>
          </a:xfrm>
          <a:prstGeom prst="rect">
            <a:avLst/>
          </a:prstGeom>
        </p:spPr>
      </p:pic>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2585323"/>
          </a:xfrm>
          <a:prstGeom prst="rect">
            <a:avLst/>
          </a:prstGeom>
          <a:noFill/>
        </p:spPr>
        <p:txBody>
          <a:bodyPr wrap="square" rtlCol="0">
            <a:spAutoFit/>
          </a:bodyPr>
          <a:lstStyle/>
          <a:p>
            <a:pPr algn="ctr"/>
            <a:r>
              <a:rPr lang="en-US" dirty="0">
                <a:solidFill>
                  <a:schemeClr val="bg1"/>
                </a:solidFill>
              </a:rPr>
              <a:t>December was least listened month (93 hours in total) with 3 hours per day on average. I was overseas during this month.</a:t>
            </a:r>
          </a:p>
          <a:p>
            <a:pPr algn="ctr"/>
            <a:endParaRPr lang="en-US" dirty="0">
              <a:solidFill>
                <a:schemeClr val="bg1"/>
              </a:solidFill>
            </a:endParaRPr>
          </a:p>
          <a:p>
            <a:pPr algn="ctr"/>
            <a:r>
              <a:rPr lang="en-US" dirty="0">
                <a:solidFill>
                  <a:schemeClr val="bg1"/>
                </a:solidFill>
              </a:rPr>
              <a:t>April was most listened month (247 hours in total) with </a:t>
            </a:r>
            <a:br>
              <a:rPr lang="en-US" dirty="0">
                <a:solidFill>
                  <a:schemeClr val="bg1"/>
                </a:solidFill>
              </a:rPr>
            </a:br>
            <a:r>
              <a:rPr lang="en-US" dirty="0">
                <a:solidFill>
                  <a:schemeClr val="bg1"/>
                </a:solidFill>
              </a:rPr>
              <a:t>8 hours and 14 min per day on average. This </a:t>
            </a:r>
            <a:r>
              <a:rPr lang="en-US">
                <a:solidFill>
                  <a:schemeClr val="bg1"/>
                </a:solidFill>
              </a:rPr>
              <a:t>is about when </a:t>
            </a:r>
            <a:r>
              <a:rPr lang="en-US" dirty="0">
                <a:solidFill>
                  <a:schemeClr val="bg1"/>
                </a:solidFill>
              </a:rPr>
              <a:t>the lockdown for </a:t>
            </a:r>
            <a:r>
              <a:rPr lang="en-US" dirty="0" err="1">
                <a:solidFill>
                  <a:schemeClr val="bg1"/>
                </a:solidFill>
              </a:rPr>
              <a:t>Covid</a:t>
            </a:r>
            <a:r>
              <a:rPr lang="en-US" dirty="0">
                <a:solidFill>
                  <a:schemeClr val="bg1"/>
                </a:solidFill>
              </a:rPr>
              <a:t> started.</a:t>
            </a:r>
          </a:p>
          <a:p>
            <a:endParaRPr lang="en-US" dirty="0">
              <a:solidFill>
                <a:schemeClr val="bg1"/>
              </a:solidFill>
            </a:endParaRPr>
          </a:p>
          <a:p>
            <a:endParaRPr lang="en-AU" dirty="0">
              <a:solidFill>
                <a:schemeClr val="bg1"/>
              </a:solidFill>
            </a:endParaRPr>
          </a:p>
        </p:txBody>
      </p:sp>
      <p:pic>
        <p:nvPicPr>
          <p:cNvPr id="9" name="Picture 8" descr="A person wearing a suit and tie&#10;&#10;Description automatically generated">
            <a:extLst>
              <a:ext uri="{FF2B5EF4-FFF2-40B4-BE49-F238E27FC236}">
                <a16:creationId xmlns:a16="http://schemas.microsoft.com/office/drawing/2014/main" id="{CFEA42E8-8FD2-47C1-860C-C8FB0D3F5C3B}"/>
              </a:ext>
            </a:extLst>
          </p:cNvPr>
          <p:cNvPicPr>
            <a:picLocks noChangeAspect="1"/>
          </p:cNvPicPr>
          <p:nvPr/>
        </p:nvPicPr>
        <p:blipFill>
          <a:blip r:embed="rId8"/>
          <a:stretch>
            <a:fillRect/>
          </a:stretch>
        </p:blipFill>
        <p:spPr>
          <a:xfrm>
            <a:off x="8809501" y="2444567"/>
            <a:ext cx="3205497" cy="3216400"/>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3" y="10"/>
            <a:ext cx="6736681"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426618" y="0"/>
            <a:ext cx="4538124" cy="970450"/>
          </a:xfrm>
        </p:spPr>
        <p:txBody>
          <a:bodyPr anchor="b">
            <a:normAutofit/>
          </a:bodyPr>
          <a:lstStyle/>
          <a:p>
            <a:pPr algn="l"/>
            <a:r>
              <a:rPr lang="en-US" sz="4000" dirty="0"/>
              <a:t>Most Listened Songs</a:t>
            </a:r>
          </a:p>
        </p:txBody>
      </p:sp>
      <p:pic>
        <p:nvPicPr>
          <p:cNvPr id="5" name="Content Placeholder 4" descr="A close up of a logo&#10;&#10;Description automatically generated">
            <a:extLst>
              <a:ext uri="{FF2B5EF4-FFF2-40B4-BE49-F238E27FC236}">
                <a16:creationId xmlns:a16="http://schemas.microsoft.com/office/drawing/2014/main" id="{F3A40A44-9B6B-4413-87FB-F65A5E12880D}"/>
              </a:ext>
            </a:extLst>
          </p:cNvPr>
          <p:cNvPicPr>
            <a:picLocks noGrp="1" noChangeAspect="1"/>
          </p:cNvPicPr>
          <p:nvPr>
            <p:ph idx="1"/>
          </p:nvPr>
        </p:nvPicPr>
        <p:blipFill>
          <a:blip r:embed="rId7"/>
          <a:stretch>
            <a:fillRect/>
          </a:stretch>
        </p:blipFill>
        <p:spPr>
          <a:xfrm>
            <a:off x="77002" y="88169"/>
            <a:ext cx="6564430" cy="3598307"/>
          </a:xfrm>
        </p:spPr>
      </p:pic>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646331"/>
          </a:xfrm>
          <a:prstGeom prst="rect">
            <a:avLst/>
          </a:prstGeom>
          <a:noFill/>
        </p:spPr>
        <p:txBody>
          <a:bodyPr wrap="square" rtlCol="0">
            <a:spAutoFit/>
          </a:bodyPr>
          <a:lstStyle/>
          <a:p>
            <a:endParaRPr lang="en-US" dirty="0">
              <a:solidFill>
                <a:schemeClr val="bg1"/>
              </a:solidFill>
            </a:endParaRPr>
          </a:p>
          <a:p>
            <a:endParaRPr lang="en-AU" dirty="0">
              <a:solidFill>
                <a:schemeClr val="bg1"/>
              </a:solidFill>
            </a:endParaRPr>
          </a:p>
        </p:txBody>
      </p:sp>
      <p:sp>
        <p:nvSpPr>
          <p:cNvPr id="12" name="Content Placeholder 2">
            <a:extLst>
              <a:ext uri="{FF2B5EF4-FFF2-40B4-BE49-F238E27FC236}">
                <a16:creationId xmlns:a16="http://schemas.microsoft.com/office/drawing/2014/main" id="{BEA66E30-475C-4E62-888C-9F7F71BC74F2}"/>
              </a:ext>
            </a:extLst>
          </p:cNvPr>
          <p:cNvSpPr txBox="1">
            <a:spLocks/>
          </p:cNvSpPr>
          <p:nvPr/>
        </p:nvSpPr>
        <p:spPr>
          <a:xfrm>
            <a:off x="6805060" y="1291074"/>
            <a:ext cx="2660673" cy="5434384"/>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400" dirty="0"/>
              <a:t>The End                       181</a:t>
            </a:r>
          </a:p>
          <a:p>
            <a:r>
              <a:rPr lang="en-US" sz="2400" dirty="0"/>
              <a:t>Location                       152</a:t>
            </a:r>
          </a:p>
          <a:p>
            <a:r>
              <a:rPr lang="en-US" sz="2400" dirty="0"/>
              <a:t>Magnolia                      133</a:t>
            </a:r>
          </a:p>
          <a:p>
            <a:r>
              <a:rPr lang="en-US" sz="2400" dirty="0"/>
              <a:t>Half &amp; Half                  132</a:t>
            </a:r>
          </a:p>
          <a:p>
            <a:r>
              <a:rPr lang="en-US" sz="2400" dirty="0"/>
              <a:t>Kenan Vs. Kel               131</a:t>
            </a:r>
          </a:p>
          <a:p>
            <a:r>
              <a:rPr lang="en-US" sz="2400" dirty="0"/>
              <a:t>Beta Male Strategies      128</a:t>
            </a:r>
          </a:p>
          <a:p>
            <a:r>
              <a:rPr lang="en-US" sz="2400" dirty="0"/>
              <a:t>Break on Through </a:t>
            </a:r>
            <a:br>
              <a:rPr lang="en-US" sz="2400" dirty="0"/>
            </a:br>
            <a:r>
              <a:rPr lang="en-US" sz="2400" dirty="0"/>
              <a:t>(To the Other Side)       127</a:t>
            </a:r>
          </a:p>
          <a:p>
            <a:r>
              <a:rPr lang="en-US" sz="2400" dirty="0"/>
              <a:t>Cracking                       125</a:t>
            </a:r>
          </a:p>
          <a:p>
            <a:r>
              <a:rPr lang="en-US" sz="2400" dirty="0"/>
              <a:t>Grimy Waifu                124</a:t>
            </a:r>
          </a:p>
          <a:p>
            <a:r>
              <a:rPr lang="en-US" sz="2400" dirty="0"/>
              <a:t>Jesus Forgive Me, </a:t>
            </a:r>
            <a:br>
              <a:rPr lang="en-US" sz="2400" dirty="0"/>
            </a:br>
            <a:r>
              <a:rPr lang="en-US" sz="2400" dirty="0"/>
              <a:t>I Am A Thot                123</a:t>
            </a:r>
          </a:p>
          <a:p>
            <a:r>
              <a:rPr lang="en-US" sz="2400" dirty="0"/>
              <a:t>New Choppa                121</a:t>
            </a:r>
          </a:p>
          <a:p>
            <a:r>
              <a:rPr lang="en-US" sz="2400" dirty="0"/>
              <a:t>JPEGMAFIA </a:t>
            </a:r>
            <a:br>
              <a:rPr lang="en-US" sz="2400" dirty="0"/>
            </a:br>
            <a:r>
              <a:rPr lang="en-US" sz="2400" dirty="0"/>
              <a:t>TYPE BEAT                120</a:t>
            </a:r>
          </a:p>
          <a:p>
            <a:r>
              <a:rPr lang="en-US" sz="2400" dirty="0"/>
              <a:t>Lookin                         120</a:t>
            </a:r>
          </a:p>
          <a:p>
            <a:r>
              <a:rPr lang="en-US" sz="2400" dirty="0"/>
              <a:t>Nina                            118</a:t>
            </a:r>
          </a:p>
        </p:txBody>
      </p:sp>
      <p:sp>
        <p:nvSpPr>
          <p:cNvPr id="8" name="Content Placeholder 2">
            <a:extLst>
              <a:ext uri="{FF2B5EF4-FFF2-40B4-BE49-F238E27FC236}">
                <a16:creationId xmlns:a16="http://schemas.microsoft.com/office/drawing/2014/main" id="{C3558F24-55D0-443A-ACDA-097EE3242AC6}"/>
              </a:ext>
            </a:extLst>
          </p:cNvPr>
          <p:cNvSpPr txBox="1">
            <a:spLocks/>
          </p:cNvSpPr>
          <p:nvPr/>
        </p:nvSpPr>
        <p:spPr>
          <a:xfrm>
            <a:off x="9395449" y="1300662"/>
            <a:ext cx="2890486" cy="5566926"/>
          </a:xfrm>
          <a:prstGeom prst="rect">
            <a:avLst/>
          </a:prstGeom>
          <a:effectLst>
            <a:outerShdw blurRad="25400" dir="17880000">
              <a:srgbClr val="000000">
                <a:alpha val="46000"/>
              </a:srgbClr>
            </a:outerShdw>
          </a:effectLst>
        </p:spPr>
        <p:txBody>
          <a:bodyPr vert="horz" lIns="91440" tIns="45720" rIns="91440" bIns="45720" rtlCol="0" anchor="t">
            <a:normAutofit fontScale="4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400" dirty="0"/>
              <a:t>shining on my ex                        118</a:t>
            </a:r>
          </a:p>
          <a:p>
            <a:r>
              <a:rPr lang="en-US" sz="2400" dirty="0"/>
              <a:t>wokeuplikethis*                         116</a:t>
            </a:r>
          </a:p>
          <a:p>
            <a:r>
              <a:rPr lang="en-US" sz="2400" dirty="0"/>
              <a:t>PTSD                                         110</a:t>
            </a:r>
          </a:p>
          <a:p>
            <a:r>
              <a:rPr lang="en-US" sz="2400" dirty="0"/>
              <a:t>Free The Frail                            110</a:t>
            </a:r>
          </a:p>
          <a:p>
            <a:r>
              <a:rPr lang="en-US" sz="2400" dirty="0"/>
              <a:t>Other Shit                                 107</a:t>
            </a:r>
          </a:p>
          <a:p>
            <a:r>
              <a:rPr lang="en-US" sz="2400" dirty="0"/>
              <a:t>Papi I Missed U                         105</a:t>
            </a:r>
          </a:p>
          <a:p>
            <a:r>
              <a:rPr lang="en-US" sz="2400" dirty="0"/>
              <a:t>NO. 9                                        104</a:t>
            </a:r>
          </a:p>
          <a:p>
            <a:r>
              <a:rPr lang="en-US" sz="2400" dirty="0"/>
              <a:t>All My Heroes Are Cornballs    104</a:t>
            </a:r>
          </a:p>
          <a:p>
            <a:r>
              <a:rPr lang="en-US" sz="2400" dirty="0"/>
              <a:t>Let It Go                                   102</a:t>
            </a:r>
          </a:p>
          <a:p>
            <a:r>
              <a:rPr lang="en-US" sz="2400" dirty="0"/>
              <a:t>Rap Grow Old &amp; Die </a:t>
            </a:r>
            <a:br>
              <a:rPr lang="en-US" sz="2400" dirty="0"/>
            </a:br>
            <a:r>
              <a:rPr lang="en-US" sz="2400" dirty="0"/>
              <a:t>x No Child Left Behind            101</a:t>
            </a:r>
          </a:p>
          <a:p>
            <a:r>
              <a:rPr lang="en-US" sz="2400" dirty="0"/>
              <a:t>Ghostride                                  101</a:t>
            </a:r>
          </a:p>
          <a:p>
            <a:r>
              <a:rPr lang="en-US" sz="2400" dirty="0"/>
              <a:t>PRONE!                                    101</a:t>
            </a:r>
          </a:p>
          <a:p>
            <a:r>
              <a:rPr lang="en-US" sz="2400" dirty="0"/>
              <a:t>Fall Down                                 100</a:t>
            </a:r>
          </a:p>
          <a:p>
            <a:r>
              <a:rPr lang="en-US" sz="2400" dirty="0"/>
              <a:t>You Might Think He Loves You </a:t>
            </a:r>
            <a:br>
              <a:rPr lang="en-US" sz="2400" dirty="0"/>
            </a:br>
            <a:r>
              <a:rPr lang="en-US" sz="2400" dirty="0"/>
              <a:t>for Your Money but I Know </a:t>
            </a:r>
            <a:br>
              <a:rPr lang="en-US" sz="2400" dirty="0"/>
            </a:br>
            <a:r>
              <a:rPr lang="en-US" sz="2400" dirty="0"/>
              <a:t>What He Really Loves You </a:t>
            </a:r>
            <a:br>
              <a:rPr lang="en-US" sz="2400" dirty="0"/>
            </a:br>
            <a:r>
              <a:rPr lang="en-US" sz="2400" dirty="0"/>
              <a:t>for It's Your Brand New </a:t>
            </a:r>
            <a:br>
              <a:rPr lang="en-US" sz="2400" dirty="0"/>
            </a:br>
            <a:r>
              <a:rPr lang="en-US" sz="2400" dirty="0"/>
              <a:t>Leopard Skin Pillbox Hat          100</a:t>
            </a:r>
          </a:p>
          <a:p>
            <a:r>
              <a:rPr lang="en-US" sz="2400" dirty="0"/>
              <a:t>Post Verified Lifestyle                100</a:t>
            </a:r>
          </a:p>
          <a:p>
            <a:r>
              <a:rPr lang="en-US" sz="2400" dirty="0"/>
              <a:t>Thot Tactics                              100</a:t>
            </a:r>
          </a:p>
        </p:txBody>
      </p:sp>
      <p:sp>
        <p:nvSpPr>
          <p:cNvPr id="9" name="TextBox 8">
            <a:extLst>
              <a:ext uri="{FF2B5EF4-FFF2-40B4-BE49-F238E27FC236}">
                <a16:creationId xmlns:a16="http://schemas.microsoft.com/office/drawing/2014/main" id="{5553EB1E-1036-46E3-A313-576CD31AF3FD}"/>
              </a:ext>
            </a:extLst>
          </p:cNvPr>
          <p:cNvSpPr txBox="1"/>
          <p:nvPr/>
        </p:nvSpPr>
        <p:spPr>
          <a:xfrm>
            <a:off x="113319" y="3776166"/>
            <a:ext cx="4446607" cy="2800767"/>
          </a:xfrm>
          <a:prstGeom prst="rect">
            <a:avLst/>
          </a:prstGeom>
          <a:noFill/>
        </p:spPr>
        <p:txBody>
          <a:bodyPr wrap="square" rtlCol="0">
            <a:spAutoFit/>
          </a:bodyPr>
          <a:lstStyle/>
          <a:p>
            <a:r>
              <a:rPr lang="en-US" sz="1600" dirty="0">
                <a:solidFill>
                  <a:schemeClr val="bg1"/>
                </a:solidFill>
              </a:rPr>
              <a:t>My most listened song was </a:t>
            </a:r>
            <a:r>
              <a:rPr lang="en-US" sz="1600" u="sng" dirty="0">
                <a:solidFill>
                  <a:schemeClr val="bg1"/>
                </a:solidFill>
              </a:rPr>
              <a:t>The End</a:t>
            </a:r>
            <a:r>
              <a:rPr lang="en-US" sz="1600" dirty="0">
                <a:solidFill>
                  <a:schemeClr val="bg1"/>
                </a:solidFill>
              </a:rPr>
              <a:t> by </a:t>
            </a:r>
            <a:r>
              <a:rPr lang="en-US" sz="1600" u="sng" dirty="0">
                <a:solidFill>
                  <a:schemeClr val="bg1"/>
                </a:solidFill>
              </a:rPr>
              <a:t>The Doors</a:t>
            </a:r>
            <a:r>
              <a:rPr lang="en-US" sz="1600" dirty="0">
                <a:solidFill>
                  <a:schemeClr val="bg1"/>
                </a:solidFill>
              </a:rPr>
              <a:t>, released in 1967 and is 11min 43seconds long. My favourite movie, </a:t>
            </a:r>
            <a:r>
              <a:rPr lang="en-US" sz="1600" u="sng" dirty="0">
                <a:solidFill>
                  <a:schemeClr val="bg1"/>
                </a:solidFill>
              </a:rPr>
              <a:t>Apocalypse Now </a:t>
            </a:r>
            <a:r>
              <a:rPr lang="en-US" sz="1600" dirty="0">
                <a:solidFill>
                  <a:schemeClr val="bg1"/>
                </a:solidFill>
              </a:rPr>
              <a:t>(1979), had a 40</a:t>
            </a:r>
            <a:r>
              <a:rPr lang="en-US" sz="1600" baseline="30000" dirty="0">
                <a:solidFill>
                  <a:schemeClr val="bg1"/>
                </a:solidFill>
              </a:rPr>
              <a:t>th</a:t>
            </a:r>
            <a:r>
              <a:rPr lang="en-US" sz="1600" dirty="0">
                <a:solidFill>
                  <a:schemeClr val="bg1"/>
                </a:solidFill>
              </a:rPr>
              <a:t> anniversary remaster in 2019 and after watching that in cinemas I really liked the music in the movie, particularly the song, </a:t>
            </a:r>
            <a:r>
              <a:rPr lang="en-US" sz="1600" u="sng" dirty="0">
                <a:solidFill>
                  <a:schemeClr val="bg1"/>
                </a:solidFill>
              </a:rPr>
              <a:t>The End</a:t>
            </a:r>
            <a:r>
              <a:rPr lang="en-US" sz="1600" dirty="0">
                <a:solidFill>
                  <a:schemeClr val="bg1"/>
                </a:solidFill>
              </a:rPr>
              <a:t>. </a:t>
            </a:r>
          </a:p>
          <a:p>
            <a:endParaRPr lang="en-US" sz="1600" dirty="0">
              <a:solidFill>
                <a:schemeClr val="bg1"/>
              </a:solidFill>
            </a:endParaRPr>
          </a:p>
          <a:p>
            <a:r>
              <a:rPr lang="en-US" sz="1600" dirty="0">
                <a:solidFill>
                  <a:schemeClr val="bg1"/>
                </a:solidFill>
              </a:rPr>
              <a:t>It was interesting to me that my most listened song was that long and that it was by my 7</a:t>
            </a:r>
            <a:r>
              <a:rPr lang="en-US" sz="1600" baseline="30000" dirty="0">
                <a:solidFill>
                  <a:schemeClr val="bg1"/>
                </a:solidFill>
              </a:rPr>
              <a:t>th</a:t>
            </a:r>
            <a:r>
              <a:rPr lang="en-US" sz="1600" dirty="0">
                <a:solidFill>
                  <a:schemeClr val="bg1"/>
                </a:solidFill>
              </a:rPr>
              <a:t> most listened artist overall. </a:t>
            </a:r>
          </a:p>
          <a:p>
            <a:endParaRPr lang="en-AU" sz="1600" dirty="0">
              <a:solidFill>
                <a:schemeClr val="bg1"/>
              </a:solidFill>
            </a:endParaRPr>
          </a:p>
        </p:txBody>
      </p:sp>
      <p:pic>
        <p:nvPicPr>
          <p:cNvPr id="15" name="Picture 14" descr="A picture containing indoor, sitting, table, holding&#10;&#10;Description automatically generated">
            <a:extLst>
              <a:ext uri="{FF2B5EF4-FFF2-40B4-BE49-F238E27FC236}">
                <a16:creationId xmlns:a16="http://schemas.microsoft.com/office/drawing/2014/main" id="{BED97384-2E17-4FCA-AE06-5DD088E79FCD}"/>
              </a:ext>
            </a:extLst>
          </p:cNvPr>
          <p:cNvPicPr>
            <a:picLocks noChangeAspect="1"/>
          </p:cNvPicPr>
          <p:nvPr/>
        </p:nvPicPr>
        <p:blipFill>
          <a:blip r:embed="rId8"/>
          <a:stretch>
            <a:fillRect/>
          </a:stretch>
        </p:blipFill>
        <p:spPr>
          <a:xfrm>
            <a:off x="4559927" y="3725851"/>
            <a:ext cx="2081505" cy="3082709"/>
          </a:xfrm>
          <a:prstGeom prst="rect">
            <a:avLst/>
          </a:prstGeom>
        </p:spPr>
      </p:pic>
    </p:spTree>
    <p:extLst>
      <p:ext uri="{BB962C8B-B14F-4D97-AF65-F5344CB8AC3E}">
        <p14:creationId xmlns:p14="http://schemas.microsoft.com/office/powerpoint/2010/main" val="203510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6417" y="-1"/>
            <a:ext cx="677238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265019" y="775223"/>
            <a:ext cx="4538124" cy="970450"/>
          </a:xfrm>
        </p:spPr>
        <p:txBody>
          <a:bodyPr anchor="b">
            <a:normAutofit fontScale="90000"/>
          </a:bodyPr>
          <a:lstStyle/>
          <a:p>
            <a:pPr algn="l"/>
            <a:r>
              <a:rPr lang="en-US" sz="4000" dirty="0"/>
              <a:t>Who did I listen to the Most? (number of songs listened)</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69714" y="1996392"/>
            <a:ext cx="2609267" cy="5434384"/>
          </a:xfrm>
        </p:spPr>
        <p:txBody>
          <a:bodyPr anchor="t">
            <a:normAutofit fontScale="62500" lnSpcReduction="20000"/>
          </a:bodyPr>
          <a:lstStyle/>
          <a:p>
            <a:r>
              <a:rPr lang="en-US" sz="2400" dirty="0"/>
              <a:t>Death Grips             3571</a:t>
            </a:r>
          </a:p>
          <a:p>
            <a:r>
              <a:rPr lang="en-US" sz="2400" dirty="0"/>
              <a:t>Playboi Carti            2896</a:t>
            </a:r>
          </a:p>
          <a:p>
            <a:r>
              <a:rPr lang="en-US" sz="2400" dirty="0"/>
              <a:t>JPEGMAFIA            2354</a:t>
            </a:r>
          </a:p>
          <a:p>
            <a:r>
              <a:rPr lang="en-US" sz="2400" dirty="0"/>
              <a:t>Tyler, The Creator   1580</a:t>
            </a:r>
          </a:p>
          <a:p>
            <a:r>
              <a:rPr lang="en-US" sz="2400" dirty="0"/>
              <a:t>Earl Sweatshirt         1344</a:t>
            </a:r>
          </a:p>
          <a:p>
            <a:r>
              <a:rPr lang="en-US" sz="2400" dirty="0"/>
              <a:t>Radiohead                1315</a:t>
            </a:r>
          </a:p>
          <a:p>
            <a:r>
              <a:rPr lang="en-US" sz="2400" dirty="0"/>
              <a:t>The Doors                1236</a:t>
            </a:r>
          </a:p>
          <a:p>
            <a:r>
              <a:rPr lang="en-US" sz="2400" dirty="0"/>
              <a:t>Crumb                      1163</a:t>
            </a:r>
          </a:p>
          <a:p>
            <a:r>
              <a:rPr lang="en-US" sz="2400" dirty="0"/>
              <a:t>C418                         1162</a:t>
            </a:r>
          </a:p>
          <a:p>
            <a:r>
              <a:rPr lang="en-US" sz="2400" dirty="0"/>
              <a:t>Flying Lotus              910</a:t>
            </a:r>
          </a:p>
          <a:p>
            <a:r>
              <a:rPr lang="en-US" sz="2400" dirty="0"/>
              <a:t>Travis Scott               857</a:t>
            </a:r>
          </a:p>
          <a:p>
            <a:r>
              <a:rPr lang="en-US" sz="2400" dirty="0"/>
              <a:t>Nirvana                    805</a:t>
            </a:r>
          </a:p>
          <a:p>
            <a:r>
              <a:rPr lang="en-US" sz="2400" dirty="0"/>
              <a:t>Duster                      779</a:t>
            </a:r>
          </a:p>
        </p:txBody>
      </p:sp>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646331"/>
          </a:xfrm>
          <a:prstGeom prst="rect">
            <a:avLst/>
          </a:prstGeom>
          <a:noFill/>
        </p:spPr>
        <p:txBody>
          <a:bodyPr wrap="square" rtlCol="0">
            <a:spAutoFit/>
          </a:bodyPr>
          <a:lstStyle/>
          <a:p>
            <a:endParaRPr lang="en-US" dirty="0">
              <a:solidFill>
                <a:schemeClr val="bg1"/>
              </a:solidFill>
            </a:endParaRPr>
          </a:p>
          <a:p>
            <a:endParaRPr lang="en-AU" dirty="0">
              <a:solidFill>
                <a:schemeClr val="bg1"/>
              </a:solidFill>
            </a:endParaRPr>
          </a:p>
        </p:txBody>
      </p:sp>
      <p:pic>
        <p:nvPicPr>
          <p:cNvPr id="5" name="Picture 4" descr="A picture containing fence&#10;&#10;Description automatically generated">
            <a:extLst>
              <a:ext uri="{FF2B5EF4-FFF2-40B4-BE49-F238E27FC236}">
                <a16:creationId xmlns:a16="http://schemas.microsoft.com/office/drawing/2014/main" id="{30F769E9-EAD7-4452-8347-61A21BD00F83}"/>
              </a:ext>
            </a:extLst>
          </p:cNvPr>
          <p:cNvPicPr>
            <a:picLocks noChangeAspect="1"/>
          </p:cNvPicPr>
          <p:nvPr/>
        </p:nvPicPr>
        <p:blipFill>
          <a:blip r:embed="rId7"/>
          <a:stretch>
            <a:fillRect/>
          </a:stretch>
        </p:blipFill>
        <p:spPr>
          <a:xfrm>
            <a:off x="73478" y="54252"/>
            <a:ext cx="6616080" cy="4239223"/>
          </a:xfrm>
          <a:prstGeom prst="rect">
            <a:avLst/>
          </a:prstGeom>
        </p:spPr>
      </p:pic>
      <p:sp>
        <p:nvSpPr>
          <p:cNvPr id="6" name="TextBox 5">
            <a:extLst>
              <a:ext uri="{FF2B5EF4-FFF2-40B4-BE49-F238E27FC236}">
                <a16:creationId xmlns:a16="http://schemas.microsoft.com/office/drawing/2014/main" id="{B1347B81-E51C-4D49-A2D5-2F8DE78E6C6B}"/>
              </a:ext>
            </a:extLst>
          </p:cNvPr>
          <p:cNvSpPr txBox="1"/>
          <p:nvPr/>
        </p:nvSpPr>
        <p:spPr>
          <a:xfrm>
            <a:off x="67408" y="4283071"/>
            <a:ext cx="3950097" cy="2616101"/>
          </a:xfrm>
          <a:prstGeom prst="rect">
            <a:avLst/>
          </a:prstGeom>
          <a:noFill/>
        </p:spPr>
        <p:txBody>
          <a:bodyPr wrap="square" rtlCol="0">
            <a:spAutoFit/>
          </a:bodyPr>
          <a:lstStyle/>
          <a:p>
            <a:pPr algn="just"/>
            <a:r>
              <a:rPr lang="en-US" sz="1600" dirty="0">
                <a:solidFill>
                  <a:schemeClr val="bg1"/>
                </a:solidFill>
              </a:rPr>
              <a:t>Most Listened was Death Grips </a:t>
            </a:r>
            <a:r>
              <a:rPr lang="en-US" sz="1600" dirty="0">
                <a:solidFill>
                  <a:schemeClr val="bg1"/>
                </a:solidFill>
                <a:sym typeface="Wingdings" panose="05000000000000000000" pitchFamily="2" charset="2"/>
              </a:rPr>
              <a:t></a:t>
            </a:r>
            <a:endParaRPr lang="en-US" sz="1600" dirty="0">
              <a:solidFill>
                <a:schemeClr val="bg1"/>
              </a:solidFill>
            </a:endParaRPr>
          </a:p>
          <a:p>
            <a:pPr algn="just"/>
            <a:endParaRPr lang="en-US" sz="1600" dirty="0">
              <a:solidFill>
                <a:schemeClr val="bg1"/>
              </a:solidFill>
            </a:endParaRPr>
          </a:p>
          <a:p>
            <a:pPr algn="just"/>
            <a:r>
              <a:rPr lang="en-US" sz="1600" dirty="0">
                <a:solidFill>
                  <a:schemeClr val="bg1"/>
                </a:solidFill>
              </a:rPr>
              <a:t>The albums I listened to by my top 5 artists were all released between 2011-2019.</a:t>
            </a:r>
          </a:p>
          <a:p>
            <a:pPr algn="just"/>
            <a:endParaRPr lang="en-US" sz="1600" dirty="0">
              <a:solidFill>
                <a:schemeClr val="bg1"/>
              </a:solidFill>
            </a:endParaRPr>
          </a:p>
          <a:p>
            <a:pPr algn="just"/>
            <a:r>
              <a:rPr lang="en-US" sz="1600" dirty="0">
                <a:solidFill>
                  <a:schemeClr val="bg1"/>
                </a:solidFill>
              </a:rPr>
              <a:t>However 6</a:t>
            </a:r>
            <a:r>
              <a:rPr lang="en-US" sz="1600" baseline="30000" dirty="0">
                <a:solidFill>
                  <a:schemeClr val="bg1"/>
                </a:solidFill>
              </a:rPr>
              <a:t>th</a:t>
            </a:r>
            <a:r>
              <a:rPr lang="en-US" sz="1600" dirty="0">
                <a:solidFill>
                  <a:schemeClr val="bg1"/>
                </a:solidFill>
              </a:rPr>
              <a:t> place (Radiohead) I listened to music released between 1995-2007.</a:t>
            </a:r>
          </a:p>
          <a:p>
            <a:pPr algn="just"/>
            <a:endParaRPr lang="en-US" sz="1600" dirty="0">
              <a:solidFill>
                <a:schemeClr val="bg1"/>
              </a:solidFill>
            </a:endParaRPr>
          </a:p>
          <a:p>
            <a:pPr algn="just"/>
            <a:r>
              <a:rPr lang="en-US" sz="1600" dirty="0">
                <a:solidFill>
                  <a:schemeClr val="bg1"/>
                </a:solidFill>
              </a:rPr>
              <a:t>And 7</a:t>
            </a:r>
            <a:r>
              <a:rPr lang="en-US" sz="1600" baseline="30000" dirty="0">
                <a:solidFill>
                  <a:schemeClr val="bg1"/>
                </a:solidFill>
              </a:rPr>
              <a:t>th</a:t>
            </a:r>
            <a:r>
              <a:rPr lang="en-US" sz="1600" dirty="0">
                <a:solidFill>
                  <a:schemeClr val="bg1"/>
                </a:solidFill>
              </a:rPr>
              <a:t> place (The Doors) I listened to music released between 1967 and 1971.</a:t>
            </a:r>
            <a:endParaRPr lang="en-AU" sz="1600" dirty="0">
              <a:solidFill>
                <a:schemeClr val="bg1"/>
              </a:solidFill>
            </a:endParaRPr>
          </a:p>
        </p:txBody>
      </p:sp>
      <p:sp>
        <p:nvSpPr>
          <p:cNvPr id="11" name="Content Placeholder 2">
            <a:extLst>
              <a:ext uri="{FF2B5EF4-FFF2-40B4-BE49-F238E27FC236}">
                <a16:creationId xmlns:a16="http://schemas.microsoft.com/office/drawing/2014/main" id="{820A2B5E-5736-45C5-A7F2-A92ACD829FD9}"/>
              </a:ext>
            </a:extLst>
          </p:cNvPr>
          <p:cNvSpPr txBox="1">
            <a:spLocks/>
          </p:cNvSpPr>
          <p:nvPr/>
        </p:nvSpPr>
        <p:spPr>
          <a:xfrm>
            <a:off x="9405731" y="1996392"/>
            <a:ext cx="2609267" cy="5434384"/>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400" dirty="0"/>
              <a:t>Fleet Foxes                  758</a:t>
            </a:r>
          </a:p>
          <a:p>
            <a:r>
              <a:rPr lang="en-US" sz="2400" dirty="0"/>
              <a:t>Blank Banshee            730</a:t>
            </a:r>
          </a:p>
          <a:p>
            <a:r>
              <a:rPr lang="en-US" sz="2400" dirty="0"/>
              <a:t>Pink Floyd                  678</a:t>
            </a:r>
          </a:p>
          <a:p>
            <a:r>
              <a:rPr lang="en-US" sz="2400" dirty="0"/>
              <a:t>Mild High Club          659</a:t>
            </a:r>
          </a:p>
          <a:p>
            <a:r>
              <a:rPr lang="en-US" sz="2400" dirty="0"/>
              <a:t>Aphex Twin                629</a:t>
            </a:r>
          </a:p>
          <a:p>
            <a:r>
              <a:rPr lang="en-US" sz="2400" dirty="0"/>
              <a:t>Danny Brown             611</a:t>
            </a:r>
          </a:p>
          <a:p>
            <a:r>
              <a:rPr lang="en-US" sz="2400" dirty="0"/>
              <a:t>Slint                            507</a:t>
            </a:r>
          </a:p>
          <a:p>
            <a:r>
              <a:rPr lang="en-US" sz="2400" dirty="0"/>
              <a:t>Freddie Dredd            482</a:t>
            </a:r>
          </a:p>
          <a:p>
            <a:r>
              <a:rPr lang="en-US" sz="2400" dirty="0"/>
              <a:t>Have A Nice Life        478</a:t>
            </a:r>
          </a:p>
          <a:p>
            <a:r>
              <a:rPr lang="en-US" sz="2400" dirty="0"/>
              <a:t>clipping.                     464</a:t>
            </a:r>
          </a:p>
          <a:p>
            <a:r>
              <a:rPr lang="en-US" sz="2400" dirty="0"/>
              <a:t>Jimi Hendrix              404</a:t>
            </a:r>
          </a:p>
          <a:p>
            <a:r>
              <a:rPr lang="en-US" sz="2400" dirty="0"/>
              <a:t>Molchat Doma           402</a:t>
            </a:r>
          </a:p>
        </p:txBody>
      </p:sp>
      <p:pic>
        <p:nvPicPr>
          <p:cNvPr id="8" name="Picture 7">
            <a:extLst>
              <a:ext uri="{FF2B5EF4-FFF2-40B4-BE49-F238E27FC236}">
                <a16:creationId xmlns:a16="http://schemas.microsoft.com/office/drawing/2014/main" id="{043A4F11-F425-4857-8849-D42B3B9102E2}"/>
              </a:ext>
            </a:extLst>
          </p:cNvPr>
          <p:cNvPicPr>
            <a:picLocks noChangeAspect="1"/>
          </p:cNvPicPr>
          <p:nvPr/>
        </p:nvPicPr>
        <p:blipFill>
          <a:blip r:embed="rId8"/>
          <a:stretch>
            <a:fillRect/>
          </a:stretch>
        </p:blipFill>
        <p:spPr>
          <a:xfrm>
            <a:off x="4004334" y="4347726"/>
            <a:ext cx="2726188" cy="2453569"/>
          </a:xfrm>
          <a:prstGeom prst="rect">
            <a:avLst/>
          </a:prstGeom>
        </p:spPr>
      </p:pic>
    </p:spTree>
    <p:extLst>
      <p:ext uri="{BB962C8B-B14F-4D97-AF65-F5344CB8AC3E}">
        <p14:creationId xmlns:p14="http://schemas.microsoft.com/office/powerpoint/2010/main" val="196791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078755" y="-451479"/>
            <a:ext cx="6634824" cy="970450"/>
          </a:xfrm>
        </p:spPr>
        <p:txBody>
          <a:bodyPr anchor="b">
            <a:noAutofit/>
          </a:bodyPr>
          <a:lstStyle/>
          <a:p>
            <a:pPr algn="l"/>
            <a:r>
              <a:rPr lang="en-US" sz="2350" dirty="0"/>
              <a:t>Artists Trends (Death Grips) Most listened (Hours)</a:t>
            </a:r>
          </a:p>
        </p:txBody>
      </p:sp>
      <p:pic>
        <p:nvPicPr>
          <p:cNvPr id="5" name="Content Placeholder 4" descr="A screenshot of a cell phone&#10;&#10;Description automatically generated">
            <a:extLst>
              <a:ext uri="{FF2B5EF4-FFF2-40B4-BE49-F238E27FC236}">
                <a16:creationId xmlns:a16="http://schemas.microsoft.com/office/drawing/2014/main" id="{3441E45A-9FAC-461B-8455-3D2FEE0DE529}"/>
              </a:ext>
            </a:extLst>
          </p:cNvPr>
          <p:cNvPicPr>
            <a:picLocks noGrp="1" noChangeAspect="1"/>
          </p:cNvPicPr>
          <p:nvPr>
            <p:ph idx="1"/>
          </p:nvPr>
        </p:nvPicPr>
        <p:blipFill>
          <a:blip r:embed="rId7"/>
          <a:stretch>
            <a:fillRect/>
          </a:stretch>
        </p:blipFill>
        <p:spPr>
          <a:xfrm>
            <a:off x="71891" y="86626"/>
            <a:ext cx="5934973" cy="3897237"/>
          </a:xfrm>
        </p:spPr>
      </p:pic>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646331"/>
          </a:xfrm>
          <a:prstGeom prst="rect">
            <a:avLst/>
          </a:prstGeom>
          <a:noFill/>
        </p:spPr>
        <p:txBody>
          <a:bodyPr wrap="square" rtlCol="0">
            <a:spAutoFit/>
          </a:bodyPr>
          <a:lstStyle/>
          <a:p>
            <a:endParaRPr lang="en-US" dirty="0">
              <a:solidFill>
                <a:schemeClr val="bg1"/>
              </a:solidFill>
            </a:endParaRPr>
          </a:p>
          <a:p>
            <a:endParaRPr lang="en-AU" dirty="0">
              <a:solidFill>
                <a:schemeClr val="bg1"/>
              </a:solidFill>
            </a:endParaRPr>
          </a:p>
        </p:txBody>
      </p:sp>
      <p:sp>
        <p:nvSpPr>
          <p:cNvPr id="6" name="TextBox 5">
            <a:extLst>
              <a:ext uri="{FF2B5EF4-FFF2-40B4-BE49-F238E27FC236}">
                <a16:creationId xmlns:a16="http://schemas.microsoft.com/office/drawing/2014/main" id="{404ACB32-E944-4885-9B05-853D5CA72F41}"/>
              </a:ext>
            </a:extLst>
          </p:cNvPr>
          <p:cNvSpPr txBox="1"/>
          <p:nvPr/>
        </p:nvSpPr>
        <p:spPr>
          <a:xfrm>
            <a:off x="0" y="3989771"/>
            <a:ext cx="5934973" cy="2862322"/>
          </a:xfrm>
          <a:prstGeom prst="rect">
            <a:avLst/>
          </a:prstGeom>
          <a:noFill/>
        </p:spPr>
        <p:txBody>
          <a:bodyPr wrap="square" rtlCol="0">
            <a:spAutoFit/>
          </a:bodyPr>
          <a:lstStyle/>
          <a:p>
            <a:r>
              <a:rPr lang="en-US" sz="1500" dirty="0">
                <a:solidFill>
                  <a:schemeClr val="bg1"/>
                </a:solidFill>
              </a:rPr>
              <a:t>I found Death Grips early 2019 and did not like their music originally and found it hard to listen to, but then during December 2019 I began listening to their music more and came to really appreciate it, particularly after learning more about them through various articles and YouTube videos, and became a big fan and they are my favourite and most listened artist as of now.</a:t>
            </a:r>
          </a:p>
          <a:p>
            <a:endParaRPr lang="en-US" sz="1500" dirty="0">
              <a:solidFill>
                <a:schemeClr val="bg1"/>
              </a:solidFill>
            </a:endParaRPr>
          </a:p>
          <a:p>
            <a:r>
              <a:rPr lang="en-US" sz="1500" dirty="0">
                <a:solidFill>
                  <a:schemeClr val="bg1"/>
                </a:solidFill>
              </a:rPr>
              <a:t>I also found it interesting that although they are my most listened artist, in the most listened songs graph, they first appear at 28</a:t>
            </a:r>
            <a:r>
              <a:rPr lang="en-US" sz="1500" baseline="30000" dirty="0">
                <a:solidFill>
                  <a:schemeClr val="bg1"/>
                </a:solidFill>
              </a:rPr>
              <a:t>th</a:t>
            </a:r>
            <a:r>
              <a:rPr lang="en-US" sz="1500" dirty="0">
                <a:solidFill>
                  <a:schemeClr val="bg1"/>
                </a:solidFill>
              </a:rPr>
              <a:t> place This is because I listen to all of their music and don’t focus on particular songs. </a:t>
            </a:r>
            <a:r>
              <a:rPr lang="en-AU" sz="1500" dirty="0">
                <a:solidFill>
                  <a:schemeClr val="bg1"/>
                </a:solidFill>
              </a:rPr>
              <a:t>That song is titled: </a:t>
            </a:r>
            <a:r>
              <a:rPr lang="en-US" sz="1500" dirty="0">
                <a:solidFill>
                  <a:schemeClr val="bg1"/>
                </a:solidFill>
              </a:rPr>
              <a:t>You Might Think He Loves You For Your Money But I Know What He Really Loves You For It's Your Brand New Leopard Skin Pillbox Hat</a:t>
            </a:r>
          </a:p>
        </p:txBody>
      </p:sp>
      <p:pic>
        <p:nvPicPr>
          <p:cNvPr id="9" name="Picture 8" descr="A picture containing person, person, mouth, holding&#10;&#10;Description automatically generated">
            <a:extLst>
              <a:ext uri="{FF2B5EF4-FFF2-40B4-BE49-F238E27FC236}">
                <a16:creationId xmlns:a16="http://schemas.microsoft.com/office/drawing/2014/main" id="{60F1C0DC-1DD9-475B-A616-EC20316DA1F7}"/>
              </a:ext>
            </a:extLst>
          </p:cNvPr>
          <p:cNvPicPr>
            <a:picLocks noChangeAspect="1"/>
          </p:cNvPicPr>
          <p:nvPr/>
        </p:nvPicPr>
        <p:blipFill>
          <a:blip r:embed="rId8"/>
          <a:stretch>
            <a:fillRect/>
          </a:stretch>
        </p:blipFill>
        <p:spPr>
          <a:xfrm>
            <a:off x="4426607" y="633070"/>
            <a:ext cx="1378611" cy="1378611"/>
          </a:xfrm>
          <a:prstGeom prst="rect">
            <a:avLst/>
          </a:prstGeom>
        </p:spPr>
      </p:pic>
      <p:pic>
        <p:nvPicPr>
          <p:cNvPr id="11" name="Picture 10" descr="A picture containing person, person, standing, wearing&#10;&#10;Description automatically generated">
            <a:extLst>
              <a:ext uri="{FF2B5EF4-FFF2-40B4-BE49-F238E27FC236}">
                <a16:creationId xmlns:a16="http://schemas.microsoft.com/office/drawing/2014/main" id="{747CDCF3-B079-409A-B60D-5E36EAF33E7A}"/>
              </a:ext>
            </a:extLst>
          </p:cNvPr>
          <p:cNvPicPr>
            <a:picLocks noChangeAspect="1"/>
          </p:cNvPicPr>
          <p:nvPr/>
        </p:nvPicPr>
        <p:blipFill>
          <a:blip r:embed="rId9"/>
          <a:stretch>
            <a:fillRect/>
          </a:stretch>
        </p:blipFill>
        <p:spPr>
          <a:xfrm>
            <a:off x="610715" y="327259"/>
            <a:ext cx="1684422" cy="1684422"/>
          </a:xfrm>
          <a:prstGeom prst="rect">
            <a:avLst/>
          </a:prstGeom>
        </p:spPr>
      </p:pic>
      <p:pic>
        <p:nvPicPr>
          <p:cNvPr id="12" name="Picture 11">
            <a:extLst>
              <a:ext uri="{FF2B5EF4-FFF2-40B4-BE49-F238E27FC236}">
                <a16:creationId xmlns:a16="http://schemas.microsoft.com/office/drawing/2014/main" id="{24CB98A0-8FE2-444C-9255-D21C05683C32}"/>
              </a:ext>
            </a:extLst>
          </p:cNvPr>
          <p:cNvPicPr>
            <a:picLocks noChangeAspect="1"/>
          </p:cNvPicPr>
          <p:nvPr/>
        </p:nvPicPr>
        <p:blipFill>
          <a:blip r:embed="rId10"/>
          <a:stretch>
            <a:fillRect/>
          </a:stretch>
        </p:blipFill>
        <p:spPr>
          <a:xfrm>
            <a:off x="8183756" y="633070"/>
            <a:ext cx="1895925" cy="1895925"/>
          </a:xfrm>
          <a:prstGeom prst="rect">
            <a:avLst/>
          </a:prstGeom>
        </p:spPr>
      </p:pic>
      <p:pic>
        <p:nvPicPr>
          <p:cNvPr id="14" name="Picture 13" descr="A picture containing text, photo, looking, window&#10;&#10;Description automatically generated">
            <a:extLst>
              <a:ext uri="{FF2B5EF4-FFF2-40B4-BE49-F238E27FC236}">
                <a16:creationId xmlns:a16="http://schemas.microsoft.com/office/drawing/2014/main" id="{B0179476-781F-4FA0-82FD-99DB12142190}"/>
              </a:ext>
            </a:extLst>
          </p:cNvPr>
          <p:cNvPicPr>
            <a:picLocks noChangeAspect="1"/>
          </p:cNvPicPr>
          <p:nvPr/>
        </p:nvPicPr>
        <p:blipFill>
          <a:blip r:embed="rId11"/>
          <a:stretch>
            <a:fillRect/>
          </a:stretch>
        </p:blipFill>
        <p:spPr>
          <a:xfrm>
            <a:off x="6171269" y="611433"/>
            <a:ext cx="1917562" cy="1917562"/>
          </a:xfrm>
          <a:prstGeom prst="rect">
            <a:avLst/>
          </a:prstGeom>
        </p:spPr>
      </p:pic>
      <p:pic>
        <p:nvPicPr>
          <p:cNvPr id="16" name="Picture 15" descr="A picture containing text, book&#10;&#10;Description automatically generated">
            <a:extLst>
              <a:ext uri="{FF2B5EF4-FFF2-40B4-BE49-F238E27FC236}">
                <a16:creationId xmlns:a16="http://schemas.microsoft.com/office/drawing/2014/main" id="{6E72DC78-2E93-4017-A0F4-557847479F8F}"/>
              </a:ext>
            </a:extLst>
          </p:cNvPr>
          <p:cNvPicPr>
            <a:picLocks noChangeAspect="1"/>
          </p:cNvPicPr>
          <p:nvPr/>
        </p:nvPicPr>
        <p:blipFill>
          <a:blip r:embed="rId12"/>
          <a:stretch>
            <a:fillRect/>
          </a:stretch>
        </p:blipFill>
        <p:spPr>
          <a:xfrm>
            <a:off x="10242651" y="611433"/>
            <a:ext cx="1748463" cy="1895924"/>
          </a:xfrm>
          <a:prstGeom prst="rect">
            <a:avLst/>
          </a:prstGeom>
        </p:spPr>
      </p:pic>
      <p:pic>
        <p:nvPicPr>
          <p:cNvPr id="17" name="Picture 16">
            <a:extLst>
              <a:ext uri="{FF2B5EF4-FFF2-40B4-BE49-F238E27FC236}">
                <a16:creationId xmlns:a16="http://schemas.microsoft.com/office/drawing/2014/main" id="{112A0667-4D72-4769-A3BF-58F3A6EB05D6}"/>
              </a:ext>
            </a:extLst>
          </p:cNvPr>
          <p:cNvPicPr>
            <a:picLocks noChangeAspect="1"/>
          </p:cNvPicPr>
          <p:nvPr/>
        </p:nvPicPr>
        <p:blipFill>
          <a:blip r:embed="rId13"/>
          <a:stretch>
            <a:fillRect/>
          </a:stretch>
        </p:blipFill>
        <p:spPr>
          <a:xfrm>
            <a:off x="10168921" y="2826023"/>
            <a:ext cx="1895925" cy="1592057"/>
          </a:xfrm>
          <a:prstGeom prst="rect">
            <a:avLst/>
          </a:prstGeom>
        </p:spPr>
      </p:pic>
      <p:pic>
        <p:nvPicPr>
          <p:cNvPr id="19" name="Picture 18" descr="A close up of a sign&#10;&#10;Description automatically generated">
            <a:extLst>
              <a:ext uri="{FF2B5EF4-FFF2-40B4-BE49-F238E27FC236}">
                <a16:creationId xmlns:a16="http://schemas.microsoft.com/office/drawing/2014/main" id="{94E897C4-0800-471C-9AF4-0D7D6466C07C}"/>
              </a:ext>
            </a:extLst>
          </p:cNvPr>
          <p:cNvPicPr>
            <a:picLocks noChangeAspect="1"/>
          </p:cNvPicPr>
          <p:nvPr/>
        </p:nvPicPr>
        <p:blipFill>
          <a:blip r:embed="rId14"/>
          <a:stretch>
            <a:fillRect/>
          </a:stretch>
        </p:blipFill>
        <p:spPr>
          <a:xfrm>
            <a:off x="6159268" y="2674090"/>
            <a:ext cx="1928069" cy="1928069"/>
          </a:xfrm>
          <a:prstGeom prst="rect">
            <a:avLst/>
          </a:prstGeom>
        </p:spPr>
      </p:pic>
      <p:pic>
        <p:nvPicPr>
          <p:cNvPr id="21" name="Picture 20" descr="A picture containing sitting, metal, small, piece&#10;&#10;Description automatically generated">
            <a:extLst>
              <a:ext uri="{FF2B5EF4-FFF2-40B4-BE49-F238E27FC236}">
                <a16:creationId xmlns:a16="http://schemas.microsoft.com/office/drawing/2014/main" id="{F770685B-0711-43F3-A0FA-0D742D964C55}"/>
              </a:ext>
            </a:extLst>
          </p:cNvPr>
          <p:cNvPicPr>
            <a:picLocks noChangeAspect="1"/>
          </p:cNvPicPr>
          <p:nvPr/>
        </p:nvPicPr>
        <p:blipFill>
          <a:blip r:embed="rId15"/>
          <a:stretch>
            <a:fillRect/>
          </a:stretch>
        </p:blipFill>
        <p:spPr>
          <a:xfrm>
            <a:off x="8187239" y="2674090"/>
            <a:ext cx="1895925" cy="1895925"/>
          </a:xfrm>
          <a:prstGeom prst="rect">
            <a:avLst/>
          </a:prstGeom>
        </p:spPr>
      </p:pic>
      <p:pic>
        <p:nvPicPr>
          <p:cNvPr id="23" name="Picture 22" descr="A picture containing sitting, indoor, table, large&#10;&#10;Description automatically generated">
            <a:extLst>
              <a:ext uri="{FF2B5EF4-FFF2-40B4-BE49-F238E27FC236}">
                <a16:creationId xmlns:a16="http://schemas.microsoft.com/office/drawing/2014/main" id="{97273D26-FC04-4A93-9378-BF1D4E633AFE}"/>
              </a:ext>
            </a:extLst>
          </p:cNvPr>
          <p:cNvPicPr>
            <a:picLocks noChangeAspect="1"/>
          </p:cNvPicPr>
          <p:nvPr/>
        </p:nvPicPr>
        <p:blipFill>
          <a:blip r:embed="rId16"/>
          <a:stretch>
            <a:fillRect/>
          </a:stretch>
        </p:blipFill>
        <p:spPr>
          <a:xfrm>
            <a:off x="6185136" y="4636362"/>
            <a:ext cx="1917562" cy="1917562"/>
          </a:xfrm>
          <a:prstGeom prst="rect">
            <a:avLst/>
          </a:prstGeom>
        </p:spPr>
      </p:pic>
      <p:pic>
        <p:nvPicPr>
          <p:cNvPr id="26" name="Picture 25" descr="A close up of food on a plate&#10;&#10;Description automatically generated">
            <a:extLst>
              <a:ext uri="{FF2B5EF4-FFF2-40B4-BE49-F238E27FC236}">
                <a16:creationId xmlns:a16="http://schemas.microsoft.com/office/drawing/2014/main" id="{54647D6B-20F9-4CBA-A1EC-F2EFFF1808B7}"/>
              </a:ext>
            </a:extLst>
          </p:cNvPr>
          <p:cNvPicPr>
            <a:picLocks noChangeAspect="1"/>
          </p:cNvPicPr>
          <p:nvPr/>
        </p:nvPicPr>
        <p:blipFill>
          <a:blip r:embed="rId17"/>
          <a:stretch>
            <a:fillRect/>
          </a:stretch>
        </p:blipFill>
        <p:spPr>
          <a:xfrm>
            <a:off x="8200456" y="4636362"/>
            <a:ext cx="1895925" cy="1895925"/>
          </a:xfrm>
          <a:prstGeom prst="rect">
            <a:avLst/>
          </a:prstGeom>
        </p:spPr>
      </p:pic>
    </p:spTree>
    <p:extLst>
      <p:ext uri="{BB962C8B-B14F-4D97-AF65-F5344CB8AC3E}">
        <p14:creationId xmlns:p14="http://schemas.microsoft.com/office/powerpoint/2010/main" val="156658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257025" y="113292"/>
            <a:ext cx="5824908" cy="970450"/>
          </a:xfrm>
        </p:spPr>
        <p:txBody>
          <a:bodyPr anchor="b">
            <a:normAutofit fontScale="90000"/>
          </a:bodyPr>
          <a:lstStyle/>
          <a:p>
            <a:pPr algn="l"/>
            <a:r>
              <a:rPr lang="en-US" sz="4000" dirty="0"/>
              <a:t>Artists Trends (JPEGMAFIA) – 3</a:t>
            </a:r>
            <a:r>
              <a:rPr lang="en-US" sz="4000" baseline="30000" dirty="0"/>
              <a:t>rd</a:t>
            </a:r>
            <a:r>
              <a:rPr lang="en-US" sz="4000" dirty="0"/>
              <a:t> most listened (Hours)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197033"/>
            <a:ext cx="4403596" cy="5434384"/>
          </a:xfrm>
        </p:spPr>
        <p:txBody>
          <a:bodyPr anchor="t">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646331"/>
          </a:xfrm>
          <a:prstGeom prst="rect">
            <a:avLst/>
          </a:prstGeom>
          <a:noFill/>
        </p:spPr>
        <p:txBody>
          <a:bodyPr wrap="square" rtlCol="0">
            <a:spAutoFit/>
          </a:bodyPr>
          <a:lstStyle/>
          <a:p>
            <a:endParaRPr lang="en-US" dirty="0">
              <a:solidFill>
                <a:schemeClr val="bg1"/>
              </a:solidFill>
            </a:endParaRPr>
          </a:p>
          <a:p>
            <a:endParaRPr lang="en-AU" dirty="0">
              <a:solidFill>
                <a:schemeClr val="bg1"/>
              </a:solidFill>
            </a:endParaRPr>
          </a:p>
        </p:txBody>
      </p:sp>
      <p:pic>
        <p:nvPicPr>
          <p:cNvPr id="4" name="Picture 3">
            <a:extLst>
              <a:ext uri="{FF2B5EF4-FFF2-40B4-BE49-F238E27FC236}">
                <a16:creationId xmlns:a16="http://schemas.microsoft.com/office/drawing/2014/main" id="{B8889C24-BADB-4F53-82DD-4F38985BFB1C}"/>
              </a:ext>
            </a:extLst>
          </p:cNvPr>
          <p:cNvPicPr>
            <a:picLocks noChangeAspect="1"/>
          </p:cNvPicPr>
          <p:nvPr/>
        </p:nvPicPr>
        <p:blipFill>
          <a:blip r:embed="rId7"/>
          <a:stretch>
            <a:fillRect/>
          </a:stretch>
        </p:blipFill>
        <p:spPr>
          <a:xfrm>
            <a:off x="110067" y="90129"/>
            <a:ext cx="5798103" cy="4154612"/>
          </a:xfrm>
          <a:prstGeom prst="rect">
            <a:avLst/>
          </a:prstGeom>
        </p:spPr>
      </p:pic>
      <p:sp>
        <p:nvSpPr>
          <p:cNvPr id="5" name="TextBox 4">
            <a:extLst>
              <a:ext uri="{FF2B5EF4-FFF2-40B4-BE49-F238E27FC236}">
                <a16:creationId xmlns:a16="http://schemas.microsoft.com/office/drawing/2014/main" id="{CFFEE32D-452F-4F8A-BE28-FD3D4861520A}"/>
              </a:ext>
            </a:extLst>
          </p:cNvPr>
          <p:cNvSpPr txBox="1"/>
          <p:nvPr/>
        </p:nvSpPr>
        <p:spPr>
          <a:xfrm>
            <a:off x="110066" y="4244741"/>
            <a:ext cx="5647905" cy="2585323"/>
          </a:xfrm>
          <a:prstGeom prst="rect">
            <a:avLst/>
          </a:prstGeom>
          <a:noFill/>
        </p:spPr>
        <p:txBody>
          <a:bodyPr wrap="square" rtlCol="0">
            <a:spAutoFit/>
          </a:bodyPr>
          <a:lstStyle/>
          <a:p>
            <a:r>
              <a:rPr lang="en-US" dirty="0">
                <a:solidFill>
                  <a:schemeClr val="bg1"/>
                </a:solidFill>
              </a:rPr>
              <a:t>JPEGMAFIA was my 3</a:t>
            </a:r>
            <a:r>
              <a:rPr lang="en-US" baseline="30000" dirty="0">
                <a:solidFill>
                  <a:schemeClr val="bg1"/>
                </a:solidFill>
              </a:rPr>
              <a:t>rd</a:t>
            </a:r>
            <a:r>
              <a:rPr lang="en-US" dirty="0">
                <a:solidFill>
                  <a:schemeClr val="bg1"/>
                </a:solidFill>
              </a:rPr>
              <a:t> most listened artists and I had a large spike in September 2019 when JPEGMAFIA released his album </a:t>
            </a:r>
            <a:r>
              <a:rPr lang="en-US" u="sng" dirty="0">
                <a:solidFill>
                  <a:schemeClr val="bg1"/>
                </a:solidFill>
              </a:rPr>
              <a:t>All My Heroes Are Cornballs</a:t>
            </a:r>
            <a:r>
              <a:rPr lang="en-US" dirty="0">
                <a:solidFill>
                  <a:schemeClr val="bg1"/>
                </a:solidFill>
              </a:rPr>
              <a:t> which I really liked and listened to a lot. However within about 2 months my listening hours declined rapidly</a:t>
            </a:r>
          </a:p>
          <a:p>
            <a:endParaRPr lang="en-US" dirty="0">
              <a:solidFill>
                <a:schemeClr val="bg1"/>
              </a:solidFill>
            </a:endParaRPr>
          </a:p>
          <a:p>
            <a:r>
              <a:rPr lang="en-US" dirty="0">
                <a:solidFill>
                  <a:schemeClr val="bg1"/>
                </a:solidFill>
              </a:rPr>
              <a:t>I found it interesting that the graph is somewhat of a mirror to the Death Grips graph, which is likely due to Death grips replacing them as my favourite artist</a:t>
            </a:r>
            <a:endParaRPr lang="en-AU" dirty="0">
              <a:solidFill>
                <a:schemeClr val="bg1"/>
              </a:solidFill>
            </a:endParaRPr>
          </a:p>
        </p:txBody>
      </p:sp>
      <p:pic>
        <p:nvPicPr>
          <p:cNvPr id="6" name="Picture 5">
            <a:extLst>
              <a:ext uri="{FF2B5EF4-FFF2-40B4-BE49-F238E27FC236}">
                <a16:creationId xmlns:a16="http://schemas.microsoft.com/office/drawing/2014/main" id="{7458BA10-22FF-4A7A-AB3C-624C31A371F1}"/>
              </a:ext>
            </a:extLst>
          </p:cNvPr>
          <p:cNvPicPr>
            <a:picLocks noChangeAspect="1"/>
          </p:cNvPicPr>
          <p:nvPr/>
        </p:nvPicPr>
        <p:blipFill>
          <a:blip r:embed="rId8"/>
          <a:stretch>
            <a:fillRect/>
          </a:stretch>
        </p:blipFill>
        <p:spPr>
          <a:xfrm>
            <a:off x="6378944" y="1083742"/>
            <a:ext cx="2723347" cy="2723347"/>
          </a:xfrm>
          <a:prstGeom prst="rect">
            <a:avLst/>
          </a:prstGeom>
        </p:spPr>
      </p:pic>
      <p:pic>
        <p:nvPicPr>
          <p:cNvPr id="8" name="Picture 7">
            <a:extLst>
              <a:ext uri="{FF2B5EF4-FFF2-40B4-BE49-F238E27FC236}">
                <a16:creationId xmlns:a16="http://schemas.microsoft.com/office/drawing/2014/main" id="{453E5A2F-4671-4389-9185-9210E0B635C5}"/>
              </a:ext>
            </a:extLst>
          </p:cNvPr>
          <p:cNvPicPr>
            <a:picLocks noChangeAspect="1"/>
          </p:cNvPicPr>
          <p:nvPr/>
        </p:nvPicPr>
        <p:blipFill>
          <a:blip r:embed="rId9"/>
          <a:stretch>
            <a:fillRect/>
          </a:stretch>
        </p:blipFill>
        <p:spPr>
          <a:xfrm>
            <a:off x="9341404" y="1083742"/>
            <a:ext cx="2740529" cy="2723347"/>
          </a:xfrm>
          <a:prstGeom prst="rect">
            <a:avLst/>
          </a:prstGeom>
        </p:spPr>
      </p:pic>
      <p:pic>
        <p:nvPicPr>
          <p:cNvPr id="9" name="Picture 8">
            <a:extLst>
              <a:ext uri="{FF2B5EF4-FFF2-40B4-BE49-F238E27FC236}">
                <a16:creationId xmlns:a16="http://schemas.microsoft.com/office/drawing/2014/main" id="{893E17C9-7C6E-4FCB-8E46-A8077FCF061C}"/>
              </a:ext>
            </a:extLst>
          </p:cNvPr>
          <p:cNvPicPr>
            <a:picLocks noChangeAspect="1"/>
          </p:cNvPicPr>
          <p:nvPr/>
        </p:nvPicPr>
        <p:blipFill>
          <a:blip r:embed="rId7"/>
          <a:stretch>
            <a:fillRect/>
          </a:stretch>
        </p:blipFill>
        <p:spPr>
          <a:xfrm>
            <a:off x="6330605" y="4309847"/>
            <a:ext cx="2649175" cy="1898258"/>
          </a:xfrm>
          <a:prstGeom prst="rect">
            <a:avLst/>
          </a:prstGeom>
        </p:spPr>
      </p:pic>
      <p:pic>
        <p:nvPicPr>
          <p:cNvPr id="14" name="Content Placeholder 4" descr="A screenshot of a cell phone&#10;&#10;Description automatically generated">
            <a:extLst>
              <a:ext uri="{FF2B5EF4-FFF2-40B4-BE49-F238E27FC236}">
                <a16:creationId xmlns:a16="http://schemas.microsoft.com/office/drawing/2014/main" id="{870F0064-81BF-4165-9CFA-4318CF3EE2D0}"/>
              </a:ext>
            </a:extLst>
          </p:cNvPr>
          <p:cNvPicPr>
            <a:picLocks noChangeAspect="1"/>
          </p:cNvPicPr>
          <p:nvPr/>
        </p:nvPicPr>
        <p:blipFill>
          <a:blip r:embed="rId10"/>
          <a:stretch>
            <a:fillRect/>
          </a:stretch>
        </p:blipFill>
        <p:spPr>
          <a:xfrm>
            <a:off x="9240555" y="4340019"/>
            <a:ext cx="2890794" cy="1898258"/>
          </a:xfrm>
          <a:prstGeom prst="rect">
            <a:avLst/>
          </a:prstGeom>
          <a:effectLst>
            <a:outerShdw blurRad="25400" dir="17880000">
              <a:srgbClr val="000000">
                <a:alpha val="46000"/>
              </a:srgbClr>
            </a:outerShdw>
          </a:effectLst>
        </p:spPr>
      </p:pic>
      <p:sp>
        <p:nvSpPr>
          <p:cNvPr id="10" name="TextBox 9">
            <a:extLst>
              <a:ext uri="{FF2B5EF4-FFF2-40B4-BE49-F238E27FC236}">
                <a16:creationId xmlns:a16="http://schemas.microsoft.com/office/drawing/2014/main" id="{934F772C-40DE-40D9-9CB0-84AC98CF8DE0}"/>
              </a:ext>
            </a:extLst>
          </p:cNvPr>
          <p:cNvSpPr txBox="1"/>
          <p:nvPr/>
        </p:nvSpPr>
        <p:spPr>
          <a:xfrm>
            <a:off x="6378943" y="6294922"/>
            <a:ext cx="5757971" cy="369332"/>
          </a:xfrm>
          <a:prstGeom prst="rect">
            <a:avLst/>
          </a:prstGeom>
          <a:noFill/>
        </p:spPr>
        <p:txBody>
          <a:bodyPr wrap="square" rtlCol="0">
            <a:spAutoFit/>
          </a:bodyPr>
          <a:lstStyle/>
          <a:p>
            <a:r>
              <a:rPr lang="en-US" dirty="0"/>
              <a:t>          JPEGMAFIA            VS                  Death Grips</a:t>
            </a:r>
            <a:endParaRPr lang="en-AU" dirty="0"/>
          </a:p>
        </p:txBody>
      </p:sp>
    </p:spTree>
    <p:extLst>
      <p:ext uri="{BB962C8B-B14F-4D97-AF65-F5344CB8AC3E}">
        <p14:creationId xmlns:p14="http://schemas.microsoft.com/office/powerpoint/2010/main" val="3918455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303546" y="118494"/>
            <a:ext cx="5841931" cy="970450"/>
          </a:xfrm>
        </p:spPr>
        <p:txBody>
          <a:bodyPr anchor="b">
            <a:normAutofit fontScale="90000"/>
          </a:bodyPr>
          <a:lstStyle/>
          <a:p>
            <a:r>
              <a:rPr lang="en-US" sz="4000" dirty="0"/>
              <a:t>Artists Trends (Playboi Carti) 2</a:t>
            </a:r>
            <a:r>
              <a:rPr lang="en-US" sz="4000" baseline="30000" dirty="0"/>
              <a:t>nd</a:t>
            </a:r>
            <a:r>
              <a:rPr lang="en-US" sz="4000" dirty="0"/>
              <a:t> most listened (hours)</a:t>
            </a:r>
          </a:p>
        </p:txBody>
      </p:sp>
      <p:pic>
        <p:nvPicPr>
          <p:cNvPr id="6" name="Content Placeholder 5">
            <a:extLst>
              <a:ext uri="{FF2B5EF4-FFF2-40B4-BE49-F238E27FC236}">
                <a16:creationId xmlns:a16="http://schemas.microsoft.com/office/drawing/2014/main" id="{3A96E093-D72C-4DDC-909E-46841133D860}"/>
              </a:ext>
            </a:extLst>
          </p:cNvPr>
          <p:cNvPicPr>
            <a:picLocks noGrp="1" noChangeAspect="1"/>
          </p:cNvPicPr>
          <p:nvPr>
            <p:ph idx="1"/>
          </p:nvPr>
        </p:nvPicPr>
        <p:blipFill>
          <a:blip r:embed="rId7"/>
          <a:stretch>
            <a:fillRect/>
          </a:stretch>
        </p:blipFill>
        <p:spPr>
          <a:xfrm>
            <a:off x="6489954" y="1063997"/>
            <a:ext cx="2584464" cy="2596337"/>
          </a:xfrm>
          <a:prstGeom prst="rect">
            <a:avLst/>
          </a:prstGeom>
        </p:spPr>
      </p:pic>
      <p:sp>
        <p:nvSpPr>
          <p:cNvPr id="7" name="TextBox 6">
            <a:extLst>
              <a:ext uri="{FF2B5EF4-FFF2-40B4-BE49-F238E27FC236}">
                <a16:creationId xmlns:a16="http://schemas.microsoft.com/office/drawing/2014/main" id="{844EFC53-CE99-4E32-B7B7-62987E951933}"/>
              </a:ext>
            </a:extLst>
          </p:cNvPr>
          <p:cNvSpPr txBox="1"/>
          <p:nvPr/>
        </p:nvSpPr>
        <p:spPr>
          <a:xfrm>
            <a:off x="244410" y="4589937"/>
            <a:ext cx="5513562" cy="646331"/>
          </a:xfrm>
          <a:prstGeom prst="rect">
            <a:avLst/>
          </a:prstGeom>
          <a:noFill/>
        </p:spPr>
        <p:txBody>
          <a:bodyPr wrap="square" rtlCol="0">
            <a:spAutoFit/>
          </a:bodyPr>
          <a:lstStyle/>
          <a:p>
            <a:endParaRPr lang="en-US" dirty="0">
              <a:solidFill>
                <a:schemeClr val="bg1"/>
              </a:solidFill>
            </a:endParaRPr>
          </a:p>
          <a:p>
            <a:endParaRPr lang="en-AU" dirty="0">
              <a:solidFill>
                <a:schemeClr val="bg1"/>
              </a:solidFill>
            </a:endParaRPr>
          </a:p>
        </p:txBody>
      </p:sp>
      <p:pic>
        <p:nvPicPr>
          <p:cNvPr id="4" name="Picture 3">
            <a:extLst>
              <a:ext uri="{FF2B5EF4-FFF2-40B4-BE49-F238E27FC236}">
                <a16:creationId xmlns:a16="http://schemas.microsoft.com/office/drawing/2014/main" id="{AC136AF5-3CCF-4E32-AAF7-04760C74B4EA}"/>
              </a:ext>
            </a:extLst>
          </p:cNvPr>
          <p:cNvPicPr>
            <a:picLocks noChangeAspect="1"/>
          </p:cNvPicPr>
          <p:nvPr/>
        </p:nvPicPr>
        <p:blipFill>
          <a:blip r:embed="rId8"/>
          <a:stretch>
            <a:fillRect/>
          </a:stretch>
        </p:blipFill>
        <p:spPr>
          <a:xfrm>
            <a:off x="186411" y="130527"/>
            <a:ext cx="5826172" cy="3921710"/>
          </a:xfrm>
          <a:prstGeom prst="rect">
            <a:avLst/>
          </a:prstGeom>
        </p:spPr>
      </p:pic>
      <p:sp>
        <p:nvSpPr>
          <p:cNvPr id="5" name="TextBox 4">
            <a:extLst>
              <a:ext uri="{FF2B5EF4-FFF2-40B4-BE49-F238E27FC236}">
                <a16:creationId xmlns:a16="http://schemas.microsoft.com/office/drawing/2014/main" id="{2F85BD8B-E624-44B8-B534-40C60037CB00}"/>
              </a:ext>
            </a:extLst>
          </p:cNvPr>
          <p:cNvSpPr txBox="1"/>
          <p:nvPr/>
        </p:nvSpPr>
        <p:spPr>
          <a:xfrm>
            <a:off x="186411" y="4216771"/>
            <a:ext cx="5826172" cy="2585323"/>
          </a:xfrm>
          <a:prstGeom prst="rect">
            <a:avLst/>
          </a:prstGeom>
          <a:noFill/>
        </p:spPr>
        <p:txBody>
          <a:bodyPr wrap="square" rtlCol="0">
            <a:spAutoFit/>
          </a:bodyPr>
          <a:lstStyle/>
          <a:p>
            <a:r>
              <a:rPr lang="en-US" dirty="0">
                <a:solidFill>
                  <a:schemeClr val="bg1"/>
                </a:solidFill>
              </a:rPr>
              <a:t>Playboi Carti was my 2</a:t>
            </a:r>
            <a:r>
              <a:rPr lang="en-US" baseline="30000" dirty="0">
                <a:solidFill>
                  <a:schemeClr val="bg1"/>
                </a:solidFill>
              </a:rPr>
              <a:t>nd</a:t>
            </a:r>
            <a:r>
              <a:rPr lang="en-US" dirty="0">
                <a:solidFill>
                  <a:schemeClr val="bg1"/>
                </a:solidFill>
              </a:rPr>
              <a:t> most listened artist and I found it interesting that there weren’t any huge spikes like Death Grips or JPEGMAFIA. My most listened month was October which was just over 25hours of listening time. </a:t>
            </a:r>
          </a:p>
          <a:p>
            <a:endParaRPr lang="en-US" dirty="0">
              <a:solidFill>
                <a:schemeClr val="bg1"/>
              </a:solidFill>
            </a:endParaRPr>
          </a:p>
          <a:p>
            <a:r>
              <a:rPr lang="en-US" dirty="0">
                <a:solidFill>
                  <a:schemeClr val="bg1"/>
                </a:solidFill>
              </a:rPr>
              <a:t>Even though there haven’t been any spikes, playtime has been fairly consistent compared to my other artists, and Playboi Carti’s songs dominate the most listened songs list. Likely due that there is one main album that I really enjoy of his. </a:t>
            </a:r>
            <a:endParaRPr lang="en-AU" dirty="0">
              <a:solidFill>
                <a:schemeClr val="bg1"/>
              </a:solidFill>
            </a:endParaRPr>
          </a:p>
        </p:txBody>
      </p:sp>
      <p:pic>
        <p:nvPicPr>
          <p:cNvPr id="8" name="Picture 7">
            <a:extLst>
              <a:ext uri="{FF2B5EF4-FFF2-40B4-BE49-F238E27FC236}">
                <a16:creationId xmlns:a16="http://schemas.microsoft.com/office/drawing/2014/main" id="{1135300E-813D-4EED-9EC9-3782211F20FE}"/>
              </a:ext>
            </a:extLst>
          </p:cNvPr>
          <p:cNvPicPr>
            <a:picLocks noChangeAspect="1"/>
          </p:cNvPicPr>
          <p:nvPr/>
        </p:nvPicPr>
        <p:blipFill>
          <a:blip r:embed="rId9"/>
          <a:stretch>
            <a:fillRect/>
          </a:stretch>
        </p:blipFill>
        <p:spPr>
          <a:xfrm>
            <a:off x="9342104" y="1063995"/>
            <a:ext cx="2582209" cy="2596339"/>
          </a:xfrm>
          <a:prstGeom prst="rect">
            <a:avLst/>
          </a:prstGeom>
        </p:spPr>
      </p:pic>
    </p:spTree>
    <p:extLst>
      <p:ext uri="{BB962C8B-B14F-4D97-AF65-F5344CB8AC3E}">
        <p14:creationId xmlns:p14="http://schemas.microsoft.com/office/powerpoint/2010/main" val="2617797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D38F1F-4760-49B9-B932-28FBC1D6D945}">
  <ds:schemaRefs>
    <ds:schemaRef ds:uri="http://schemas.microsoft.com/sharepoint/v3/contenttype/forms"/>
  </ds:schemaRefs>
</ds:datastoreItem>
</file>

<file path=customXml/itemProps2.xml><?xml version="1.0" encoding="utf-8"?>
<ds:datastoreItem xmlns:ds="http://schemas.openxmlformats.org/officeDocument/2006/customXml" ds:itemID="{E94D590D-28CA-4FA8-91F0-B6B7E0C703A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A87E85C-0CEC-459D-BBD7-FA4EF075C7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{2A502D73-3B02-422E-86C7-040FE944BBA9}tf55705232_wac</Template>
  <TotalTime>0</TotalTime>
  <Words>858</Words>
  <Application>Microsoft Office PowerPoint</Application>
  <PresentationFormat>Widescreen</PresentationFormat>
  <Paragraphs>112</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Goudy Old Style</vt:lpstr>
      <vt:lpstr>Wingdings 2</vt:lpstr>
      <vt:lpstr>SlateVTI</vt:lpstr>
      <vt:lpstr>My Spotify Listening Data   (August 2019 – July 2020)</vt:lpstr>
      <vt:lpstr>How Much Do I Listen? (Hours)</vt:lpstr>
      <vt:lpstr>Most Listened Songs</vt:lpstr>
      <vt:lpstr>Who did I listen to the Most? (number of songs listened)</vt:lpstr>
      <vt:lpstr>Artists Trends (Death Grips) Most listened (Hours)</vt:lpstr>
      <vt:lpstr>Artists Trends (JPEGMAFIA) – 3rd most listened (Hours)</vt:lpstr>
      <vt:lpstr>Artists Trends (Playboi Carti) 2nd most listened (hours)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2020-08-12T00:04:13Z</dcterms:created>
  <dcterms:modified xsi:type="dcterms:W3CDTF">2020-08-12T02:59:06Z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